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0" r:id="rId2"/>
    <p:sldId id="277" r:id="rId3"/>
    <p:sldId id="278" r:id="rId4"/>
    <p:sldId id="279" r:id="rId5"/>
    <p:sldId id="286" r:id="rId6"/>
    <p:sldId id="288" r:id="rId7"/>
    <p:sldId id="281" r:id="rId8"/>
    <p:sldId id="271" r:id="rId9"/>
    <p:sldId id="289" r:id="rId10"/>
    <p:sldId id="291" r:id="rId11"/>
    <p:sldId id="292" r:id="rId12"/>
    <p:sldId id="293" r:id="rId13"/>
    <p:sldId id="296" r:id="rId14"/>
    <p:sldId id="294" r:id="rId15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3" autoAdjust="0"/>
    <p:restoredTop sz="94660"/>
  </p:normalViewPr>
  <p:slideViewPr>
    <p:cSldViewPr snapToGrid="0">
      <p:cViewPr varScale="1">
        <p:scale>
          <a:sx n="58" d="100"/>
          <a:sy n="58" d="100"/>
        </p:scale>
        <p:origin x="2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User\Documents\GYERE\Zsuzsa_el&#337;ad&#225;shoz_2015.febr.10\abrak_hasadasos_egyenlotleneseg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Users\User\Documents\GYERE\Zsuzsa_el&#337;ad&#225;shoz_2015.febr.10\abrak_hasadasos_egyenlotleneseg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C:\Users\User\Documents\GYERE\Zsuzsa_el&#337;ad&#225;shoz_2015.febr.10\abrak_hasadasos_egyenlotleneseg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C:\Users\Ferge%20Zsuzsa\ferge\FERGE\adatok\SOCEXP.NK\Eurostat%202002%20201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hu-HU" sz="3600" b="1" i="0" baseline="0" dirty="0">
                <a:effectLst/>
              </a:rPr>
              <a:t>Súlyos anyagi deprivációban élő gyerekes háztartások aránya, %, 2007-2013</a:t>
            </a:r>
            <a:endParaRPr lang="en-GB" sz="3600" b="1" dirty="0">
              <a:effectLst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>
                <a:solidFill>
                  <a:sysClr val="windowText" lastClr="000000">
                    <a:lumMod val="65000"/>
                    <a:lumOff val="35000"/>
                  </a:sysClr>
                </a:solidFill>
              </a:defRPr>
            </a:pPr>
            <a:endParaRPr lang="en-GB" sz="3600" dirty="0"/>
          </a:p>
        </c:rich>
      </c:tx>
      <c:layout>
        <c:manualLayout>
          <c:xMode val="edge"/>
          <c:yMode val="edge"/>
          <c:x val="0.17439349624295514"/>
          <c:y val="1.748156091067920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20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>
        <c:manualLayout>
          <c:layoutTarget val="inner"/>
          <c:xMode val="edge"/>
          <c:yMode val="edge"/>
          <c:x val="6.6580927384076991E-2"/>
          <c:y val="0.26458333333333339"/>
          <c:w val="0.90286351706036749"/>
          <c:h val="0.52211395450568687"/>
        </c:manualLayout>
      </c:layout>
      <c:lineChart>
        <c:grouping val="standard"/>
        <c:varyColors val="0"/>
        <c:ser>
          <c:idx val="0"/>
          <c:order val="0"/>
          <c:tx>
            <c:strRef>
              <c:f>Munka1!$B$51</c:f>
              <c:strCache>
                <c:ptCount val="1"/>
                <c:pt idx="0">
                  <c:v>Alsó ötöd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6560308692187403E-17"/>
                  <c:y val="-4.3644276465528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3.92798488189755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Munka1!$C$50:$E$50</c:f>
              <c:numCache>
                <c:formatCode>General</c:formatCode>
                <c:ptCount val="3"/>
                <c:pt idx="0">
                  <c:v>2007</c:v>
                </c:pt>
                <c:pt idx="1">
                  <c:v>2010</c:v>
                </c:pt>
                <c:pt idx="2">
                  <c:v>2013</c:v>
                </c:pt>
              </c:numCache>
            </c:numRef>
          </c:cat>
          <c:val>
            <c:numRef>
              <c:f>Munka1!$C$51:$E$51</c:f>
              <c:numCache>
                <c:formatCode>General</c:formatCode>
                <c:ptCount val="3"/>
                <c:pt idx="0">
                  <c:v>46.3</c:v>
                </c:pt>
                <c:pt idx="1">
                  <c:v>51.9</c:v>
                </c:pt>
                <c:pt idx="2">
                  <c:v>66.7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Munka1!$B$52</c:f>
              <c:strCache>
                <c:ptCount val="1"/>
                <c:pt idx="0">
                  <c:v>Felső ötöd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6560308692187403E-17"/>
                  <c:y val="-2.61865658793170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3.927984881897556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0526884139482565E-2"/>
                      <c:h val="9.7894112112180229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0"/>
                  <c:y val="1.31111706830092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Munka1!$C$50:$E$50</c:f>
              <c:numCache>
                <c:formatCode>General</c:formatCode>
                <c:ptCount val="3"/>
                <c:pt idx="0">
                  <c:v>2007</c:v>
                </c:pt>
                <c:pt idx="1">
                  <c:v>2010</c:v>
                </c:pt>
                <c:pt idx="2">
                  <c:v>2013</c:v>
                </c:pt>
              </c:numCache>
            </c:numRef>
          </c:cat>
          <c:val>
            <c:numRef>
              <c:f>Munka1!$C$52:$E$52</c:f>
              <c:numCache>
                <c:formatCode>General</c:formatCode>
                <c:ptCount val="3"/>
                <c:pt idx="0">
                  <c:v>1.8</c:v>
                </c:pt>
                <c:pt idx="1">
                  <c:v>4.2</c:v>
                </c:pt>
                <c:pt idx="2">
                  <c:v>3.6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Munka1!$B$53</c:f>
              <c:strCache>
                <c:ptCount val="1"/>
                <c:pt idx="0">
                  <c:v>Összes háztartás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6560308692187403E-17"/>
                  <c:y val="-2.61865658793170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2.61865658793171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Munka1!$C$50:$E$50</c:f>
              <c:numCache>
                <c:formatCode>General</c:formatCode>
                <c:ptCount val="3"/>
                <c:pt idx="0">
                  <c:v>2007</c:v>
                </c:pt>
                <c:pt idx="1">
                  <c:v>2010</c:v>
                </c:pt>
                <c:pt idx="2">
                  <c:v>2013</c:v>
                </c:pt>
              </c:numCache>
            </c:numRef>
          </c:cat>
          <c:val>
            <c:numRef>
              <c:f>Munka1!$C$53:$E$53</c:f>
              <c:numCache>
                <c:formatCode>General</c:formatCode>
                <c:ptCount val="3"/>
                <c:pt idx="0">
                  <c:v>22.1</c:v>
                </c:pt>
                <c:pt idx="1">
                  <c:v>24.9</c:v>
                </c:pt>
                <c:pt idx="2" formatCode="0.0">
                  <c:v>31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75078712"/>
        <c:axId val="274238256"/>
      </c:lineChart>
      <c:catAx>
        <c:axId val="275078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74238256"/>
        <c:crosses val="autoZero"/>
        <c:auto val="1"/>
        <c:lblAlgn val="ctr"/>
        <c:lblOffset val="100"/>
        <c:noMultiLvlLbl val="0"/>
      </c:catAx>
      <c:valAx>
        <c:axId val="274238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75078712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sz="2800" b="1" dirty="0" smtClean="0"/>
              <a:t>Azon</a:t>
            </a:r>
            <a:r>
              <a:rPr lang="hu-HU" sz="2800" b="1" baseline="0" dirty="0" smtClean="0"/>
              <a:t> </a:t>
            </a:r>
            <a:r>
              <a:rPr lang="hu-HU" sz="2800" b="1" dirty="0" smtClean="0"/>
              <a:t>háztartások </a:t>
            </a:r>
            <a:r>
              <a:rPr lang="hu-HU" sz="2800" b="1" dirty="0"/>
              <a:t>aránya, amelyek nem engedhetik meg maguknak kétnaponta hús/hal étel fogyasztását, %, 2007-2013 </a:t>
            </a:r>
            <a:endParaRPr lang="en-GB" sz="28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Munka1!$C$99</c:f>
              <c:strCache>
                <c:ptCount val="1"/>
                <c:pt idx="0">
                  <c:v>2007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Munka1!$B$100:$B$102</c:f>
              <c:strCache>
                <c:ptCount val="3"/>
                <c:pt idx="0">
                  <c:v>Szegények (medián 60%-a alatt)</c:v>
                </c:pt>
                <c:pt idx="1">
                  <c:v>Nem szegények (medián 60%-a felett)</c:v>
                </c:pt>
                <c:pt idx="2">
                  <c:v>Összes háztartás</c:v>
                </c:pt>
              </c:strCache>
            </c:strRef>
          </c:cat>
          <c:val>
            <c:numRef>
              <c:f>Munka1!$C$100:$C$102</c:f>
              <c:numCache>
                <c:formatCode>0.0</c:formatCode>
                <c:ptCount val="3"/>
                <c:pt idx="0" formatCode="General">
                  <c:v>48</c:v>
                </c:pt>
                <c:pt idx="1">
                  <c:v>22.2</c:v>
                </c:pt>
                <c:pt idx="2" formatCode="General">
                  <c:v>25.4</c:v>
                </c:pt>
              </c:numCache>
            </c:numRef>
          </c:val>
        </c:ser>
        <c:ser>
          <c:idx val="1"/>
          <c:order val="1"/>
          <c:tx>
            <c:strRef>
              <c:f>Munka1!$D$99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Munka1!$B$100:$B$102</c:f>
              <c:strCache>
                <c:ptCount val="3"/>
                <c:pt idx="0">
                  <c:v>Szegények (medián 60%-a alatt)</c:v>
                </c:pt>
                <c:pt idx="1">
                  <c:v>Nem szegények (medián 60%-a felett)</c:v>
                </c:pt>
                <c:pt idx="2">
                  <c:v>Összes háztartás</c:v>
                </c:pt>
              </c:strCache>
            </c:strRef>
          </c:cat>
          <c:val>
            <c:numRef>
              <c:f>Munka1!$D$100:$D$102</c:f>
              <c:numCache>
                <c:formatCode>0.0</c:formatCode>
                <c:ptCount val="3"/>
                <c:pt idx="0" formatCode="General">
                  <c:v>52.5</c:v>
                </c:pt>
                <c:pt idx="1">
                  <c:v>24.1</c:v>
                </c:pt>
                <c:pt idx="2" formatCode="General">
                  <c:v>27.6</c:v>
                </c:pt>
              </c:numCache>
            </c:numRef>
          </c:val>
        </c:ser>
        <c:ser>
          <c:idx val="2"/>
          <c:order val="2"/>
          <c:tx>
            <c:strRef>
              <c:f>Munka1!$E$99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Munka1!$B$100:$B$102</c:f>
              <c:strCache>
                <c:ptCount val="3"/>
                <c:pt idx="0">
                  <c:v>Szegények (medián 60%-a alatt)</c:v>
                </c:pt>
                <c:pt idx="1">
                  <c:v>Nem szegények (medián 60%-a felett)</c:v>
                </c:pt>
                <c:pt idx="2">
                  <c:v>Összes háztartás</c:v>
                </c:pt>
              </c:strCache>
            </c:strRef>
          </c:cat>
          <c:val>
            <c:numRef>
              <c:f>Munka1!$E$100:$E$102</c:f>
              <c:numCache>
                <c:formatCode>General</c:formatCode>
                <c:ptCount val="3"/>
                <c:pt idx="0">
                  <c:v>66.400000000000006</c:v>
                </c:pt>
                <c:pt idx="1">
                  <c:v>27.5</c:v>
                </c:pt>
                <c:pt idx="2" formatCode="0.0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75399744"/>
        <c:axId val="275188024"/>
      </c:barChart>
      <c:catAx>
        <c:axId val="275399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75188024"/>
        <c:crosses val="autoZero"/>
        <c:auto val="1"/>
        <c:lblAlgn val="ctr"/>
        <c:lblOffset val="100"/>
        <c:noMultiLvlLbl val="0"/>
      </c:catAx>
      <c:valAx>
        <c:axId val="275188024"/>
        <c:scaling>
          <c:orientation val="minMax"/>
          <c:max val="7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75399744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sz="3200" b="1" dirty="0">
                <a:latin typeface="+mn-lt"/>
              </a:rPr>
              <a:t>Szegénységben és kirekesztettségben</a:t>
            </a:r>
            <a:r>
              <a:rPr lang="hu-HU" sz="3200" b="1" baseline="0" dirty="0">
                <a:latin typeface="+mn-lt"/>
              </a:rPr>
              <a:t> élő háztartások aránya, %, 2007-2013 </a:t>
            </a:r>
            <a:endParaRPr lang="en-GB" sz="3200" b="1" dirty="0">
              <a:latin typeface="+mn-lt"/>
            </a:endParaRPr>
          </a:p>
        </c:rich>
      </c:tx>
      <c:layout>
        <c:manualLayout>
          <c:xMode val="edge"/>
          <c:yMode val="edge"/>
          <c:x val="0.2527203393054129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Munka1!$C$8</c:f>
              <c:strCache>
                <c:ptCount val="1"/>
                <c:pt idx="0">
                  <c:v>2007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Munka1!$B$9:$B$11</c:f>
              <c:strCache>
                <c:ptCount val="3"/>
                <c:pt idx="0">
                  <c:v>Alsó ötöd</c:v>
                </c:pt>
                <c:pt idx="1">
                  <c:v>Felső ötöd</c:v>
                </c:pt>
                <c:pt idx="2">
                  <c:v>Összes háztartás</c:v>
                </c:pt>
              </c:strCache>
            </c:strRef>
          </c:cat>
          <c:val>
            <c:numRef>
              <c:f>Munka1!$C$9:$C$11</c:f>
              <c:numCache>
                <c:formatCode>General</c:formatCode>
                <c:ptCount val="3"/>
                <c:pt idx="0">
                  <c:v>78.900000000000006</c:v>
                </c:pt>
                <c:pt idx="1">
                  <c:v>4.9000000000000004</c:v>
                </c:pt>
                <c:pt idx="2">
                  <c:v>29.4</c:v>
                </c:pt>
              </c:numCache>
            </c:numRef>
          </c:val>
        </c:ser>
        <c:ser>
          <c:idx val="1"/>
          <c:order val="1"/>
          <c:tx>
            <c:strRef>
              <c:f>Munka1!$D$8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Munka1!$B$9:$B$11</c:f>
              <c:strCache>
                <c:ptCount val="3"/>
                <c:pt idx="0">
                  <c:v>Alsó ötöd</c:v>
                </c:pt>
                <c:pt idx="1">
                  <c:v>Felső ötöd</c:v>
                </c:pt>
                <c:pt idx="2">
                  <c:v>Összes háztartás</c:v>
                </c:pt>
              </c:strCache>
            </c:strRef>
          </c:cat>
          <c:val>
            <c:numRef>
              <c:f>Munka1!$D$9:$D$11</c:f>
              <c:numCache>
                <c:formatCode>General</c:formatCode>
                <c:ptCount val="3"/>
                <c:pt idx="0">
                  <c:v>80.099999999999994</c:v>
                </c:pt>
                <c:pt idx="1">
                  <c:v>5.7</c:v>
                </c:pt>
                <c:pt idx="2">
                  <c:v>29.9</c:v>
                </c:pt>
              </c:numCache>
            </c:numRef>
          </c:val>
        </c:ser>
        <c:ser>
          <c:idx val="2"/>
          <c:order val="2"/>
          <c:tx>
            <c:strRef>
              <c:f>Munka1!$E$8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Munka1!$B$9:$B$11</c:f>
              <c:strCache>
                <c:ptCount val="3"/>
                <c:pt idx="0">
                  <c:v>Alsó ötöd</c:v>
                </c:pt>
                <c:pt idx="1">
                  <c:v>Felső ötöd</c:v>
                </c:pt>
                <c:pt idx="2">
                  <c:v>Összes háztartás</c:v>
                </c:pt>
              </c:strCache>
            </c:strRef>
          </c:cat>
          <c:val>
            <c:numRef>
              <c:f>Munka1!$E$9:$E$11</c:f>
              <c:numCache>
                <c:formatCode>General</c:formatCode>
                <c:ptCount val="3"/>
                <c:pt idx="0">
                  <c:v>87.1</c:v>
                </c:pt>
                <c:pt idx="1">
                  <c:v>6.5</c:v>
                </c:pt>
                <c:pt idx="2" formatCode="0.0">
                  <c:v>33.5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75533560"/>
        <c:axId val="275405952"/>
      </c:barChart>
      <c:catAx>
        <c:axId val="275533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75405952"/>
        <c:crosses val="autoZero"/>
        <c:auto val="1"/>
        <c:lblAlgn val="ctr"/>
        <c:lblOffset val="100"/>
        <c:noMultiLvlLbl val="0"/>
      </c:catAx>
      <c:valAx>
        <c:axId val="275405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75533560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'[Eurostat 2002 2012.xlsx]grafikon'!$B$4</c:f>
              <c:strCache>
                <c:ptCount val="1"/>
                <c:pt idx="0">
                  <c:v>2002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'[Eurostat 2002 2012.xlsx]grafikon'!$A$5:$A$8</c:f>
              <c:strCache>
                <c:ptCount val="4"/>
                <c:pt idx="0">
                  <c:v>Cseh Közt.</c:v>
                </c:pt>
                <c:pt idx="1">
                  <c:v>Magyarorsz.</c:v>
                </c:pt>
                <c:pt idx="2">
                  <c:v>Ausztria</c:v>
                </c:pt>
                <c:pt idx="3">
                  <c:v>Euro area(EA-18)</c:v>
                </c:pt>
              </c:strCache>
            </c:strRef>
          </c:cat>
          <c:val>
            <c:numRef>
              <c:f>'[Eurostat 2002 2012.xlsx]grafikon'!$B$5:$B$8</c:f>
              <c:numCache>
                <c:formatCode>General</c:formatCode>
                <c:ptCount val="4"/>
                <c:pt idx="0">
                  <c:v>19.399999999999999</c:v>
                </c:pt>
                <c:pt idx="1">
                  <c:v>20.399999999999999</c:v>
                </c:pt>
                <c:pt idx="2">
                  <c:v>28.9</c:v>
                </c:pt>
                <c:pt idx="3">
                  <c:v>27.3</c:v>
                </c:pt>
              </c:numCache>
            </c:numRef>
          </c:val>
        </c:ser>
        <c:ser>
          <c:idx val="1"/>
          <c:order val="1"/>
          <c:tx>
            <c:strRef>
              <c:f>'[Eurostat 2002 2012.xlsx]grafikon'!$C$4</c:f>
              <c:strCache>
                <c:ptCount val="1"/>
                <c:pt idx="0">
                  <c:v>2007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'[Eurostat 2002 2012.xlsx]grafikon'!$A$5:$A$8</c:f>
              <c:strCache>
                <c:ptCount val="4"/>
                <c:pt idx="0">
                  <c:v>Cseh Közt.</c:v>
                </c:pt>
                <c:pt idx="1">
                  <c:v>Magyarorsz.</c:v>
                </c:pt>
                <c:pt idx="2">
                  <c:v>Ausztria</c:v>
                </c:pt>
                <c:pt idx="3">
                  <c:v>Euro area(EA-18)</c:v>
                </c:pt>
              </c:strCache>
            </c:strRef>
          </c:cat>
          <c:val>
            <c:numRef>
              <c:f>'[Eurostat 2002 2012.xlsx]grafikon'!$C$5:$C$8</c:f>
              <c:numCache>
                <c:formatCode>General</c:formatCode>
                <c:ptCount val="4"/>
                <c:pt idx="0">
                  <c:v>18</c:v>
                </c:pt>
                <c:pt idx="1">
                  <c:v>22.7</c:v>
                </c:pt>
                <c:pt idx="2">
                  <c:v>27.9</c:v>
                </c:pt>
                <c:pt idx="3">
                  <c:v>26.8</c:v>
                </c:pt>
              </c:numCache>
            </c:numRef>
          </c:val>
        </c:ser>
        <c:ser>
          <c:idx val="2"/>
          <c:order val="2"/>
          <c:tx>
            <c:strRef>
              <c:f>'[Eurostat 2002 2012.xlsx]grafikon'!$D$4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1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'[Eurostat 2002 2012.xlsx]grafikon'!$A$5:$A$8</c:f>
              <c:strCache>
                <c:ptCount val="4"/>
                <c:pt idx="0">
                  <c:v>Cseh Közt.</c:v>
                </c:pt>
                <c:pt idx="1">
                  <c:v>Magyarorsz.</c:v>
                </c:pt>
                <c:pt idx="2">
                  <c:v>Ausztria</c:v>
                </c:pt>
                <c:pt idx="3">
                  <c:v>Euro area(EA-18)</c:v>
                </c:pt>
              </c:strCache>
            </c:strRef>
          </c:cat>
          <c:val>
            <c:numRef>
              <c:f>'[Eurostat 2002 2012.xlsx]grafikon'!$D$5:$D$8</c:f>
              <c:numCache>
                <c:formatCode>General</c:formatCode>
                <c:ptCount val="4"/>
                <c:pt idx="0">
                  <c:v>20.3</c:v>
                </c:pt>
                <c:pt idx="1">
                  <c:v>23.4</c:v>
                </c:pt>
                <c:pt idx="2">
                  <c:v>30.7</c:v>
                </c:pt>
                <c:pt idx="3">
                  <c:v>30.3</c:v>
                </c:pt>
              </c:numCache>
            </c:numRef>
          </c:val>
        </c:ser>
        <c:ser>
          <c:idx val="3"/>
          <c:order val="3"/>
          <c:tx>
            <c:strRef>
              <c:f>'[Eurostat 2002 2012.xlsx]grafikon'!$E$4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'[Eurostat 2002 2012.xlsx]grafikon'!$A$5:$A$8</c:f>
              <c:strCache>
                <c:ptCount val="4"/>
                <c:pt idx="0">
                  <c:v>Cseh Közt.</c:v>
                </c:pt>
                <c:pt idx="1">
                  <c:v>Magyarorsz.</c:v>
                </c:pt>
                <c:pt idx="2">
                  <c:v>Ausztria</c:v>
                </c:pt>
                <c:pt idx="3">
                  <c:v>Euro area(EA-18)</c:v>
                </c:pt>
              </c:strCache>
            </c:strRef>
          </c:cat>
          <c:val>
            <c:numRef>
              <c:f>'[Eurostat 2002 2012.xlsx]grafikon'!$E$5:$E$8</c:f>
              <c:numCache>
                <c:formatCode>General</c:formatCode>
                <c:ptCount val="4"/>
                <c:pt idx="0">
                  <c:v>20.8</c:v>
                </c:pt>
                <c:pt idx="1">
                  <c:v>21.8</c:v>
                </c:pt>
                <c:pt idx="2">
                  <c:v>30.2</c:v>
                </c:pt>
                <c:pt idx="3">
                  <c:v>30.4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74254952"/>
        <c:axId val="93554656"/>
      </c:barChart>
      <c:catAx>
        <c:axId val="274254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3554656"/>
        <c:crosses val="autoZero"/>
        <c:auto val="1"/>
        <c:lblAlgn val="ctr"/>
        <c:lblOffset val="100"/>
        <c:noMultiLvlLbl val="0"/>
      </c:catAx>
      <c:valAx>
        <c:axId val="93554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742549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6E2B917-F2E4-402B-B641-31BE407C0DDE}" type="datetimeFigureOut">
              <a:rPr lang="hu-HU"/>
              <a:pPr>
                <a:defRPr/>
              </a:pPr>
              <a:t>2015.10.15.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 smtClean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78C9FC1-344F-474D-873B-68E946B48E5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34189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TÁRKI, Társadalmi riport 2014.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8C9FC1-344F-474D-873B-68E946B48E50}" type="slidenum">
              <a:rPr lang="hu-HU" smtClean="0"/>
              <a:pPr>
                <a:defRPr/>
              </a:pPr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066860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hu-HU" altLang="hu-HU" smtClean="0"/>
              <a:t>https://www.ksh.hu/thm/2/indi2_6_1.html </a:t>
            </a:r>
          </a:p>
        </p:txBody>
      </p:sp>
      <p:sp>
        <p:nvSpPr>
          <p:cNvPr id="7172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FA8301FF-EE93-4027-9C85-87CC14B1F55E}" type="slidenum">
              <a:rPr lang="hu-HU" altLang="hu-HU" smtClean="0"/>
              <a:pPr/>
              <a:t>4</a:t>
            </a:fld>
            <a:endParaRPr lang="hu-HU" altLang="hu-HU" smtClean="0"/>
          </a:p>
        </p:txBody>
      </p:sp>
    </p:spTree>
    <p:extLst>
      <p:ext uri="{BB962C8B-B14F-4D97-AF65-F5344CB8AC3E}">
        <p14:creationId xmlns:p14="http://schemas.microsoft.com/office/powerpoint/2010/main" val="707519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hu-HU" altLang="hu-HU" smtClean="0"/>
              <a:t>Farkas Zsombor számításai Eurostat Véka adatok alapján. Súlyos anyagi depriváció: 9 problémából 4 fennáll</a:t>
            </a:r>
          </a:p>
          <a:p>
            <a:pPr eaLnBrk="1" hangingPunct="1">
              <a:spcBef>
                <a:spcPct val="0"/>
              </a:spcBef>
            </a:pPr>
            <a:endParaRPr lang="hu-HU" altLang="hu-HU" smtClean="0"/>
          </a:p>
        </p:txBody>
      </p:sp>
      <p:sp>
        <p:nvSpPr>
          <p:cNvPr id="9220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F1BC1D5A-17E5-4BFE-A8E9-C62B20C96C12}" type="slidenum">
              <a:rPr lang="hu-HU" altLang="hu-HU" smtClean="0"/>
              <a:pPr/>
              <a:t>5</a:t>
            </a:fld>
            <a:endParaRPr lang="hu-HU" altLang="hu-HU" smtClean="0"/>
          </a:p>
        </p:txBody>
      </p:sp>
    </p:spTree>
    <p:extLst>
      <p:ext uri="{BB962C8B-B14F-4D97-AF65-F5344CB8AC3E}">
        <p14:creationId xmlns:p14="http://schemas.microsoft.com/office/powerpoint/2010/main" val="36757377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hu-HU" altLang="hu-HU" smtClean="0"/>
              <a:t>Mint fent</a:t>
            </a:r>
          </a:p>
        </p:txBody>
      </p:sp>
      <p:sp>
        <p:nvSpPr>
          <p:cNvPr id="11268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64965BF-E5B9-4DC5-AF1F-25D5992C2149}" type="slidenum">
              <a:rPr lang="hu-HU" altLang="hu-HU" smtClean="0"/>
              <a:pPr/>
              <a:t>6</a:t>
            </a:fld>
            <a:endParaRPr lang="hu-HU" altLang="hu-HU" smtClean="0"/>
          </a:p>
        </p:txBody>
      </p:sp>
    </p:spTree>
    <p:extLst>
      <p:ext uri="{BB962C8B-B14F-4D97-AF65-F5344CB8AC3E}">
        <p14:creationId xmlns:p14="http://schemas.microsoft.com/office/powerpoint/2010/main" val="6152980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hu-HU" altLang="hu-HU" smtClean="0"/>
              <a:t>Jövedelmi szegénység, súlyos anyagi depriváció, alacsony munkaintenzitás </a:t>
            </a:r>
          </a:p>
          <a:p>
            <a:pPr eaLnBrk="1" hangingPunct="1">
              <a:spcBef>
                <a:spcPct val="0"/>
              </a:spcBef>
            </a:pPr>
            <a:endParaRPr lang="hu-HU" altLang="hu-HU" smtClean="0"/>
          </a:p>
          <a:p>
            <a:pPr eaLnBrk="1" hangingPunct="1">
              <a:spcBef>
                <a:spcPct val="0"/>
              </a:spcBef>
            </a:pPr>
            <a:endParaRPr lang="hu-HU" altLang="hu-HU" smtClean="0"/>
          </a:p>
        </p:txBody>
      </p:sp>
      <p:sp>
        <p:nvSpPr>
          <p:cNvPr id="13316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B29DD71-A1C2-461A-BA08-AC128E55C647}" type="slidenum">
              <a:rPr lang="hu-HU" altLang="hu-HU" smtClean="0"/>
              <a:pPr/>
              <a:t>7</a:t>
            </a:fld>
            <a:endParaRPr lang="hu-HU" altLang="hu-HU" smtClean="0"/>
          </a:p>
        </p:txBody>
      </p:sp>
    </p:spTree>
    <p:extLst>
      <p:ext uri="{BB962C8B-B14F-4D97-AF65-F5344CB8AC3E}">
        <p14:creationId xmlns:p14="http://schemas.microsoft.com/office/powerpoint/2010/main" val="3824054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hu-HU" altLang="hu-HU" smtClean="0">
                <a:latin typeface="Times New Roman" panose="02020603050405020304" pitchFamily="18" charset="0"/>
              </a:rPr>
              <a:t>http://os.mti.hu/hirek/104216/a_fidesz-frakcio_kozlemenye</a:t>
            </a:r>
            <a:endParaRPr lang="hu-HU" altLang="hu-HU" smtClean="0"/>
          </a:p>
          <a:p>
            <a:pPr eaLnBrk="1" hangingPunct="1">
              <a:spcBef>
                <a:spcPct val="0"/>
              </a:spcBef>
            </a:pPr>
            <a:endParaRPr lang="hu-HU" altLang="hu-HU" smtClean="0"/>
          </a:p>
        </p:txBody>
      </p:sp>
      <p:sp>
        <p:nvSpPr>
          <p:cNvPr id="15364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2E2FD20-B02F-49D6-9C65-64352F7D534E}" type="slidenum">
              <a:rPr lang="hu-HU" altLang="hu-HU" smtClean="0"/>
              <a:pPr/>
              <a:t>8</a:t>
            </a:fld>
            <a:endParaRPr lang="hu-HU" altLang="hu-HU" smtClean="0"/>
          </a:p>
        </p:txBody>
      </p:sp>
    </p:spTree>
    <p:extLst>
      <p:ext uri="{BB962C8B-B14F-4D97-AF65-F5344CB8AC3E}">
        <p14:creationId xmlns:p14="http://schemas.microsoft.com/office/powerpoint/2010/main" val="176618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hu-HU" altLang="hu-H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Orbán Viktor Helsinkiben, 2013. május 13. </a:t>
            </a:r>
          </a:p>
          <a:p>
            <a:pPr eaLnBrk="1" hangingPunct="1"/>
            <a:endParaRPr lang="hu-HU" altLang="hu-HU" smtClean="0"/>
          </a:p>
        </p:txBody>
      </p:sp>
      <p:sp>
        <p:nvSpPr>
          <p:cNvPr id="17412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04A654C-3DED-4AC0-8CCA-7E5BA7F6D796}" type="slidenum">
              <a:rPr lang="hu-HU" altLang="hu-HU" smtClean="0"/>
              <a:pPr/>
              <a:t>9</a:t>
            </a:fld>
            <a:endParaRPr lang="hu-HU" altLang="hu-HU" smtClean="0"/>
          </a:p>
        </p:txBody>
      </p:sp>
    </p:spTree>
    <p:extLst>
      <p:ext uri="{BB962C8B-B14F-4D97-AF65-F5344CB8AC3E}">
        <p14:creationId xmlns:p14="http://schemas.microsoft.com/office/powerpoint/2010/main" val="13546116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hu-HU" altLang="hu-HU" smtClean="0"/>
              <a:t>http://ec.europa.eu/eurostat/statistics-explained/images/4/48/Expenditure_on_social_protection%2C_2002%E2%80%9312_%28%25_of_GDP%29_YB15.png </a:t>
            </a:r>
          </a:p>
        </p:txBody>
      </p:sp>
      <p:sp>
        <p:nvSpPr>
          <p:cNvPr id="19460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5AB773F-BBE0-44EE-BF9B-F87BF5BBD855}" type="slidenum">
              <a:rPr lang="hu-HU" altLang="hu-HU" smtClean="0"/>
              <a:pPr/>
              <a:t>10</a:t>
            </a:fld>
            <a:endParaRPr lang="hu-HU" altLang="hu-HU" smtClean="0"/>
          </a:p>
        </p:txBody>
      </p:sp>
    </p:spTree>
    <p:extLst>
      <p:ext uri="{BB962C8B-B14F-4D97-AF65-F5344CB8AC3E}">
        <p14:creationId xmlns:p14="http://schemas.microsoft.com/office/powerpoint/2010/main" val="3819676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246F1-2847-4667-9B1D-89C9AFFC4D60}" type="datetimeFigureOut">
              <a:rPr lang="en-GB"/>
              <a:pPr>
                <a:defRPr/>
              </a:pPr>
              <a:t>15/10/2015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D2560-0524-4037-953C-8CBC94FC7C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4089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786F7-FB92-475A-967A-A957D68420DB}" type="datetimeFigureOut">
              <a:rPr lang="en-GB"/>
              <a:pPr>
                <a:defRPr/>
              </a:pPr>
              <a:t>15/10/2015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646DA-4F7E-419C-8E9B-2AE8B65DF5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5026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CE360-A8CF-4AAB-A011-2F65366A931C}" type="datetimeFigureOut">
              <a:rPr lang="en-GB"/>
              <a:pPr>
                <a:defRPr/>
              </a:pPr>
              <a:t>15/10/2015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7220A-156C-4C95-A57A-0A68E539372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7665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C412B-A79E-4CA7-A55A-C3A4CCE43D0B}" type="datetimeFigureOut">
              <a:rPr lang="en-GB"/>
              <a:pPr>
                <a:defRPr/>
              </a:pPr>
              <a:t>15/10/2015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6F1DD-8819-443D-A188-4E0BFB2E8D4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033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D8A18-20CC-43F2-9056-E56824DEBB95}" type="datetimeFigureOut">
              <a:rPr lang="en-GB"/>
              <a:pPr>
                <a:defRPr/>
              </a:pPr>
              <a:t>15/10/2015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83870-5879-45E6-AF52-113E5E5761D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2125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5053A-BC73-4A4D-B375-7C6E2D022E89}" type="datetimeFigureOut">
              <a:rPr lang="en-GB"/>
              <a:pPr>
                <a:defRPr/>
              </a:pPr>
              <a:t>15/10/2015</a:t>
            </a:fld>
            <a:endParaRPr lang="en-GB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0A992-2E21-4BC3-AC4C-721A17C556C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546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50FD5-D48C-4771-A7DD-555809B7B9EE}" type="datetimeFigureOut">
              <a:rPr lang="en-GB"/>
              <a:pPr>
                <a:defRPr/>
              </a:pPr>
              <a:t>15/10/2015</a:t>
            </a:fld>
            <a:endParaRPr lang="en-GB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E330B-B82B-4DD6-9752-93328A694DB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992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AE745-1E11-481B-8CA4-171E6C816638}" type="datetimeFigureOut">
              <a:rPr lang="en-GB"/>
              <a:pPr>
                <a:defRPr/>
              </a:pPr>
              <a:t>15/10/2015</a:t>
            </a:fld>
            <a:endParaRPr lang="en-GB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ED561-C142-4514-BD97-4693B271B75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126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2B359-29F7-4313-BBBC-32FE2859B10D}" type="datetimeFigureOut">
              <a:rPr lang="en-GB"/>
              <a:pPr>
                <a:defRPr/>
              </a:pPr>
              <a:t>15/10/2015</a:t>
            </a:fld>
            <a:endParaRPr lang="en-GB"/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0FA22-AC0E-4EA0-B507-1A5952F13F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5605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94298-EE7E-4D79-A7E4-F37599D3F382}" type="datetimeFigureOut">
              <a:rPr lang="en-GB"/>
              <a:pPr>
                <a:defRPr/>
              </a:pPr>
              <a:t>15/10/2015</a:t>
            </a:fld>
            <a:endParaRPr lang="en-GB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091BE-9C07-4164-87C2-ED086FE333B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1454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F16D5-5869-40A8-836C-90E2E70C0759}" type="datetimeFigureOut">
              <a:rPr lang="en-GB"/>
              <a:pPr>
                <a:defRPr/>
              </a:pPr>
              <a:t>15/10/2015</a:t>
            </a:fld>
            <a:endParaRPr lang="en-GB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89E49-28F5-481A-8E6E-04D6893734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6365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  <a:endParaRPr lang="en-GB" altLang="hu-HU" smtClean="0"/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  <a:endParaRPr lang="en-GB" altLang="hu-HU" smtClean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31FD9EF-C6A6-4FE9-98EE-1405132FE567}" type="datetimeFigureOut">
              <a:rPr lang="en-GB"/>
              <a:pPr>
                <a:defRPr/>
              </a:pPr>
              <a:t>15/10/2015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78A0CDC-C456-41E5-AC89-AF0642EAA73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altLang="hu-HU" b="1" smtClean="0"/>
              <a:t>Szegénység, kirekesztés, társadalompolitika</a:t>
            </a:r>
            <a:endParaRPr lang="hu-HU" altLang="hu-HU" smtClean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hu-HU" dirty="0" smtClean="0"/>
              <a:t>Ferge Zsuzsa előadása</a:t>
            </a:r>
          </a:p>
          <a:p>
            <a:pPr>
              <a:defRPr/>
            </a:pPr>
            <a:endParaRPr lang="hu-HU" dirty="0"/>
          </a:p>
          <a:p>
            <a:pPr>
              <a:defRPr/>
            </a:pPr>
            <a:r>
              <a:rPr lang="hu-HU" dirty="0" smtClean="0"/>
              <a:t>MACSGYOE </a:t>
            </a:r>
            <a:r>
              <a:rPr lang="hu-HU" dirty="0"/>
              <a:t>XXIV. Országos </a:t>
            </a:r>
            <a:r>
              <a:rPr lang="hu-HU" dirty="0" smtClean="0"/>
              <a:t>Konferenciája, Siófok, </a:t>
            </a:r>
          </a:p>
          <a:p>
            <a:pPr>
              <a:defRPr/>
            </a:pPr>
            <a:r>
              <a:rPr lang="hu-HU" dirty="0" smtClean="0"/>
              <a:t>2015. október 16</a:t>
            </a:r>
          </a:p>
          <a:p>
            <a:pPr>
              <a:defRPr/>
            </a:pPr>
            <a:endParaRPr lang="hu-HU" dirty="0"/>
          </a:p>
          <a:p>
            <a:pPr>
              <a:defRPr/>
            </a:pPr>
            <a:endParaRPr lang="hu-H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hu-HU" sz="3600" dirty="0" smtClean="0"/>
              <a:t/>
            </a:r>
            <a:br>
              <a:rPr lang="hu-HU" sz="3600" dirty="0" smtClean="0"/>
            </a:br>
            <a:r>
              <a:rPr lang="en-US" sz="3600" b="1" dirty="0" err="1" smtClean="0">
                <a:latin typeface="+mn-lt"/>
              </a:rPr>
              <a:t>Jóléti</a:t>
            </a:r>
            <a:r>
              <a:rPr lang="en-US" sz="3600" b="1" dirty="0" smtClean="0">
                <a:latin typeface="+mn-lt"/>
              </a:rPr>
              <a:t> </a:t>
            </a:r>
            <a:r>
              <a:rPr lang="en-US" sz="3600" b="1" dirty="0" err="1">
                <a:latin typeface="+mn-lt"/>
              </a:rPr>
              <a:t>kiadások</a:t>
            </a:r>
            <a:r>
              <a:rPr lang="en-US" sz="3600" b="1" dirty="0">
                <a:latin typeface="+mn-lt"/>
              </a:rPr>
              <a:t> </a:t>
            </a:r>
            <a:r>
              <a:rPr lang="en-US" sz="3600" b="1" dirty="0" err="1">
                <a:latin typeface="+mn-lt"/>
              </a:rPr>
              <a:t>alakulása</a:t>
            </a:r>
            <a:r>
              <a:rPr lang="en-US" sz="3600" b="1" dirty="0">
                <a:latin typeface="+mn-lt"/>
              </a:rPr>
              <a:t> </a:t>
            </a:r>
            <a:r>
              <a:rPr lang="hu-HU" sz="3600" b="1" dirty="0" smtClean="0">
                <a:latin typeface="+mn-lt"/>
              </a:rPr>
              <a:t>Magyarországon</a:t>
            </a:r>
            <a:br>
              <a:rPr lang="hu-HU" sz="3600" b="1" dirty="0" smtClean="0">
                <a:latin typeface="+mn-lt"/>
              </a:rPr>
            </a:br>
            <a:r>
              <a:rPr lang="hu-HU" sz="3600" b="1" dirty="0" smtClean="0">
                <a:latin typeface="+mn-lt"/>
              </a:rPr>
              <a:t>a válság előtt-után:</a:t>
            </a:r>
            <a:br>
              <a:rPr lang="hu-HU" sz="3600" b="1" dirty="0" smtClean="0">
                <a:latin typeface="+mn-lt"/>
              </a:rPr>
            </a:br>
            <a:r>
              <a:rPr lang="hu-HU" sz="3600" b="1" dirty="0" smtClean="0">
                <a:latin typeface="+mn-lt"/>
              </a:rPr>
              <a:t>a jóléti állam leépítése</a:t>
            </a:r>
            <a:r>
              <a:rPr lang="en-US" sz="2800" b="1" dirty="0"/>
              <a:t/>
            </a:r>
            <a:br>
              <a:rPr lang="en-US" sz="2800" b="1" dirty="0"/>
            </a:br>
            <a:endParaRPr lang="hu-HU" sz="2800" b="1" dirty="0"/>
          </a:p>
        </p:txBody>
      </p:sp>
      <p:sp>
        <p:nvSpPr>
          <p:cNvPr id="18435" name="Tartalom helye 2"/>
          <p:cNvSpPr>
            <a:spLocks noGrp="1"/>
          </p:cNvSpPr>
          <p:nvPr>
            <p:ph idx="1"/>
          </p:nvPr>
        </p:nvSpPr>
        <p:spPr>
          <a:xfrm>
            <a:off x="114300" y="1690688"/>
            <a:ext cx="10515600" cy="4351337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hu-HU" altLang="hu-HU" smtClean="0"/>
          </a:p>
        </p:txBody>
      </p:sp>
      <p:graphicFrame>
        <p:nvGraphicFramePr>
          <p:cNvPr id="4" name="Diagram 3"/>
          <p:cNvGraphicFramePr>
            <a:graphicFrameLocks/>
          </p:cNvGraphicFramePr>
          <p:nvPr/>
        </p:nvGraphicFramePr>
        <p:xfrm>
          <a:off x="1017767" y="2057399"/>
          <a:ext cx="8849802" cy="3842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ím 1"/>
          <p:cNvSpPr>
            <a:spLocks noGrp="1"/>
          </p:cNvSpPr>
          <p:nvPr>
            <p:ph type="title"/>
          </p:nvPr>
        </p:nvSpPr>
        <p:spPr>
          <a:xfrm>
            <a:off x="518710" y="409191"/>
            <a:ext cx="10515600" cy="1325563"/>
          </a:xfrm>
        </p:spPr>
        <p:txBody>
          <a:bodyPr/>
          <a:lstStyle/>
          <a:p>
            <a:pPr algn="ctr"/>
            <a:r>
              <a:rPr lang="hu-HU" altLang="hu-HU" sz="4000" b="1" dirty="0" smtClean="0">
                <a:latin typeface="+mn-lt"/>
              </a:rPr>
              <a:t>    Az új </a:t>
            </a:r>
            <a:r>
              <a:rPr lang="hu-HU" altLang="hu-HU" sz="4000" b="1" dirty="0" smtClean="0">
                <a:latin typeface="+mn-lt"/>
              </a:rPr>
              <a:t>politika sajátosságai, következményei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Centralizálás</a:t>
            </a:r>
            <a:r>
              <a:rPr lang="hu-HU" dirty="0" smtClean="0"/>
              <a:t>, </a:t>
            </a:r>
            <a:r>
              <a:rPr lang="hu-HU" dirty="0" smtClean="0"/>
              <a:t>államosítás. Önkormányzatok </a:t>
            </a:r>
            <a:r>
              <a:rPr lang="hu-HU" dirty="0" smtClean="0"/>
              <a:t>kiüresítése, közügyektől távolodás </a:t>
            </a:r>
            <a:r>
              <a:rPr lang="hu-HU" dirty="0" smtClean="0"/>
              <a:t>– egyénileg is, kis közösségek szintjén is, civil erősödés! </a:t>
            </a:r>
            <a:endParaRPr lang="hu-HU" dirty="0" smtClean="0"/>
          </a:p>
          <a:p>
            <a:pPr>
              <a:defRPr/>
            </a:pPr>
            <a:r>
              <a:rPr lang="hu-HU" dirty="0" smtClean="0"/>
              <a:t>Munkateremtés: főleg közmunka, ami nem </a:t>
            </a:r>
            <a:r>
              <a:rPr lang="hu-HU" dirty="0" smtClean="0"/>
              <a:t>megoldás. (</a:t>
            </a:r>
            <a:r>
              <a:rPr lang="hu-HU" dirty="0" smtClean="0"/>
              <a:t>2-300 ezer ember forog segély és közmunka között; drága; nem vezet vissza piacra; tartós szegénységet jelent)</a:t>
            </a:r>
          </a:p>
          <a:p>
            <a:pPr>
              <a:defRPr/>
            </a:pPr>
            <a:r>
              <a:rPr lang="hu-HU" dirty="0" smtClean="0"/>
              <a:t>Szegénység, kirekesztés: új segélyezési rendszer </a:t>
            </a:r>
            <a:r>
              <a:rPr lang="hu-HU" dirty="0" smtClean="0"/>
              <a:t>2015-től, 4 év alatt kivezetnék munkanélküli segélyeket</a:t>
            </a:r>
            <a:endParaRPr lang="hu-HU" dirty="0" smtClean="0"/>
          </a:p>
          <a:p>
            <a:pPr>
              <a:defRPr/>
            </a:pPr>
            <a:r>
              <a:rPr lang="hu-HU" dirty="0" smtClean="0"/>
              <a:t>Közszolgáltatások romlása, egészségügyben, közoktatásban</a:t>
            </a:r>
          </a:p>
          <a:p>
            <a:pPr>
              <a:defRPr/>
            </a:pPr>
            <a:r>
              <a:rPr lang="hu-HU" dirty="0" smtClean="0"/>
              <a:t>Gyerekek jövője </a:t>
            </a:r>
            <a:r>
              <a:rPr lang="hu-HU" dirty="0" smtClean="0"/>
              <a:t>veszélyben- gyerekkori nélkülözés késői hatásai (is)</a:t>
            </a:r>
            <a:endParaRPr lang="hu-HU" dirty="0" smtClean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hu-H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ím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hu-HU" altLang="hu-HU" sz="4000" b="1" dirty="0" smtClean="0">
                <a:latin typeface="+mn-lt"/>
              </a:rPr>
              <a:t>Az iskolázás hanyatlása</a:t>
            </a:r>
          </a:p>
        </p:txBody>
      </p:sp>
      <p:sp>
        <p:nvSpPr>
          <p:cNvPr id="21507" name="Tartalom helye 2"/>
          <p:cNvSpPr>
            <a:spLocks noGrp="1"/>
          </p:cNvSpPr>
          <p:nvPr>
            <p:ph idx="1"/>
          </p:nvPr>
        </p:nvSpPr>
        <p:spPr>
          <a:xfrm>
            <a:off x="838200" y="1498600"/>
            <a:ext cx="10515600" cy="4678363"/>
          </a:xfrm>
        </p:spPr>
        <p:txBody>
          <a:bodyPr/>
          <a:lstStyle/>
          <a:p>
            <a:r>
              <a:rPr lang="hu-HU" altLang="hu-HU" sz="2400" dirty="0" smtClean="0"/>
              <a:t>16 </a:t>
            </a:r>
            <a:r>
              <a:rPr lang="hu-HU" altLang="hu-HU" sz="2400" dirty="0" smtClean="0"/>
              <a:t>évre redukált </a:t>
            </a:r>
            <a:r>
              <a:rPr lang="hu-HU" altLang="hu-HU" sz="2400" dirty="0" smtClean="0"/>
              <a:t>tankötelezettség</a:t>
            </a:r>
            <a:r>
              <a:rPr lang="hu-HU" altLang="hu-HU" sz="2400" dirty="0"/>
              <a:t> </a:t>
            </a:r>
            <a:r>
              <a:rPr lang="hu-HU" altLang="hu-HU" sz="2400" dirty="0" smtClean="0"/>
              <a:t>– korai iskolaelhagyás nő.</a:t>
            </a:r>
            <a:endParaRPr lang="hu-HU" altLang="hu-HU" sz="2400" dirty="0" smtClean="0"/>
          </a:p>
          <a:p>
            <a:r>
              <a:rPr lang="hu-HU" altLang="hu-HU" sz="2400" dirty="0" smtClean="0"/>
              <a:t>2013-ban </a:t>
            </a:r>
            <a:r>
              <a:rPr lang="hu-HU" altLang="hu-HU" sz="2400" dirty="0" smtClean="0"/>
              <a:t>a 16  éves gyerekek 94%-a vett részt oktatásban a korábbi 99% helyett.</a:t>
            </a:r>
          </a:p>
          <a:p>
            <a:r>
              <a:rPr lang="hu-HU" altLang="hu-HU" sz="2400" dirty="0" smtClean="0"/>
              <a:t>Az </a:t>
            </a:r>
            <a:r>
              <a:rPr lang="hu-HU" altLang="hu-HU" sz="2400" dirty="0" smtClean="0"/>
              <a:t>érettségizettek aránya  a 18 évesek között 2010-ben 64% volt, 2013-ban 59%-ra csökkent. </a:t>
            </a:r>
          </a:p>
          <a:p>
            <a:r>
              <a:rPr lang="hu-HU" altLang="hu-HU" sz="2400" dirty="0" smtClean="0"/>
              <a:t>A </a:t>
            </a:r>
            <a:r>
              <a:rPr lang="hu-HU" altLang="hu-HU" sz="2400" dirty="0" err="1" smtClean="0"/>
              <a:t>PISA-eredmények</a:t>
            </a:r>
            <a:r>
              <a:rPr lang="hu-HU" altLang="hu-HU" sz="2400" dirty="0" smtClean="0"/>
              <a:t> 2009 óta látható mértékben romlottak.</a:t>
            </a:r>
          </a:p>
          <a:p>
            <a:r>
              <a:rPr lang="hu-HU" altLang="hu-HU" sz="2400" dirty="0" smtClean="0"/>
              <a:t>Az oktatási kiadások 2003 óta 6 százalékról 4-re csökkentek (GDP </a:t>
            </a:r>
            <a:r>
              <a:rPr lang="hu-HU" altLang="hu-HU" sz="2400" dirty="0" smtClean="0"/>
              <a:t>%)</a:t>
            </a:r>
          </a:p>
          <a:p>
            <a:r>
              <a:rPr lang="hu-HU" altLang="hu-HU" sz="2400" dirty="0" smtClean="0"/>
              <a:t>Szakképzés </a:t>
            </a:r>
            <a:r>
              <a:rPr lang="hu-HU" altLang="hu-HU" sz="2400" dirty="0" smtClean="0"/>
              <a:t>szintje </a:t>
            </a:r>
            <a:r>
              <a:rPr lang="hu-HU" altLang="hu-HU" sz="2400" dirty="0" err="1" smtClean="0"/>
              <a:t>szintje</a:t>
            </a:r>
            <a:r>
              <a:rPr lang="hu-HU" altLang="hu-HU" sz="2400" dirty="0" smtClean="0"/>
              <a:t> súlyosan romlik.</a:t>
            </a:r>
          </a:p>
          <a:p>
            <a:r>
              <a:rPr lang="hu-HU" altLang="hu-HU" sz="2400" dirty="0" smtClean="0"/>
              <a:t>Szegregáció törvényes lett</a:t>
            </a:r>
            <a:r>
              <a:rPr lang="hu-HU" altLang="hu-HU" sz="2400" dirty="0" smtClean="0"/>
              <a:t>.</a:t>
            </a:r>
          </a:p>
          <a:p>
            <a:r>
              <a:rPr lang="hu-HU" altLang="hu-HU" sz="2400" dirty="0" smtClean="0"/>
              <a:t>Pedagógusok és iskolák autonómiája szűkül</a:t>
            </a:r>
          </a:p>
          <a:p>
            <a:r>
              <a:rPr lang="hu-HU" altLang="hu-HU" sz="2400" dirty="0"/>
              <a:t> </a:t>
            </a:r>
            <a:r>
              <a:rPr lang="hu-HU" altLang="hu-HU" sz="2400" dirty="0" smtClean="0"/>
              <a:t>Egészében: A </a:t>
            </a:r>
            <a:r>
              <a:rPr lang="hu-HU" altLang="hu-HU" sz="2400" dirty="0"/>
              <a:t>rosszabb helyre születők esélye csökken jó iskolára, gimnáziumi vagy egyetemi továbbtanulásra.</a:t>
            </a:r>
          </a:p>
          <a:p>
            <a:endParaRPr lang="hu-HU" altLang="hu-HU" sz="2400" dirty="0" smtClean="0"/>
          </a:p>
          <a:p>
            <a:endParaRPr lang="hu-HU" altLang="hu-HU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Diagram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506" y="451693"/>
            <a:ext cx="10686361" cy="5420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43320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altLang="hu-HU" sz="4000" b="1" dirty="0" smtClean="0">
                <a:latin typeface="+mn-lt"/>
              </a:rPr>
              <a:t>Mit tehet a szociális </a:t>
            </a:r>
            <a:r>
              <a:rPr lang="hu-HU" altLang="hu-HU" sz="4000" b="1" dirty="0" smtClean="0">
                <a:latin typeface="+mn-lt"/>
              </a:rPr>
              <a:t>munkás                                     és a  szociális munka?</a:t>
            </a:r>
            <a:endParaRPr lang="hu-HU" altLang="hu-HU" sz="4000" b="1" dirty="0" smtClean="0">
              <a:latin typeface="+mn-lt"/>
            </a:endParaRPr>
          </a:p>
        </p:txBody>
      </p:sp>
      <p:sp>
        <p:nvSpPr>
          <p:cNvPr id="22531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altLang="hu-HU" dirty="0" smtClean="0"/>
              <a:t>Háttér: nagy átszervezések; fizetések valamelyes javítása; képzés kérdőjelei - felkészülni.</a:t>
            </a:r>
          </a:p>
          <a:p>
            <a:pPr marL="0" indent="0">
              <a:buNone/>
            </a:pPr>
            <a:r>
              <a:rPr lang="hu-HU" altLang="hu-HU" dirty="0" smtClean="0"/>
              <a:t>Az ország társadalom-és szociálpolitikája sorvad, országos javítási lehetőség most kevés.</a:t>
            </a:r>
          </a:p>
          <a:p>
            <a:pPr marL="0" indent="0">
              <a:buNone/>
            </a:pPr>
            <a:r>
              <a:rPr lang="hu-HU" altLang="hu-HU" dirty="0" smtClean="0"/>
              <a:t>DE: Kisközösségek, lokális közösségek, szakmai kis közösségek lehetőségei léteznek.</a:t>
            </a:r>
          </a:p>
          <a:p>
            <a:pPr marL="0" indent="0">
              <a:buNone/>
            </a:pPr>
            <a:r>
              <a:rPr lang="hu-HU" altLang="hu-HU" b="1" dirty="0" smtClean="0"/>
              <a:t>Pontosabban: azt hiszem, ma itt nélkülözhetetlen a segítség, és itt vannak a munka sikerének esélyei. </a:t>
            </a:r>
          </a:p>
          <a:p>
            <a:pPr marL="0" indent="0" algn="ctr">
              <a:buNone/>
            </a:pPr>
            <a:r>
              <a:rPr lang="hu-HU" altLang="hu-HU" b="1" dirty="0" smtClean="0"/>
              <a:t>Talán a legfontosabb: reményt adni. </a:t>
            </a:r>
            <a:endParaRPr lang="hu-HU" altLang="hu-HU" b="1" dirty="0" smtClean="0"/>
          </a:p>
          <a:p>
            <a:pPr marL="0" indent="0">
              <a:buNone/>
            </a:pPr>
            <a:endParaRPr lang="hu-HU" altLang="hu-HU" dirty="0" smtClean="0"/>
          </a:p>
          <a:p>
            <a:pPr>
              <a:buFontTx/>
              <a:buChar char="-"/>
            </a:pPr>
            <a:endParaRPr lang="hu-HU" altLang="hu-HU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altLang="hu-HU" sz="3600" b="1" dirty="0" smtClean="0">
                <a:latin typeface="Calibri  (Címsorok)"/>
              </a:rPr>
              <a:t>Mit jelent a globalizálódó világ</a:t>
            </a:r>
            <a:r>
              <a:rPr lang="hu-HU" altLang="hu-HU" sz="3600" b="1" dirty="0" smtClean="0"/>
              <a:t>?</a:t>
            </a:r>
            <a:endParaRPr lang="hu-HU" altLang="hu-HU" sz="3600" b="1" dirty="0" smtClean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98294"/>
            <a:ext cx="10515600" cy="4678669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hu-HU" sz="2200" dirty="0" smtClean="0"/>
              <a:t>Nem szeretném a bajokat, a jövőt veszélyeztető tendenciákat sorolni. Tudjuk, hogy a gazdasági növekedésnek sokféle haszna és előnye van, de azt is, hogy a kontroll nélküli globális tőke működése súlyosan károsító.</a:t>
            </a:r>
            <a:endParaRPr lang="hu-HU" sz="2400" dirty="0" smtClean="0"/>
          </a:p>
          <a:p>
            <a:pPr lvl="2">
              <a:defRPr/>
            </a:pPr>
            <a:r>
              <a:rPr lang="hu-HU" sz="2400" dirty="0" smtClean="0"/>
              <a:t>Veszélyben a fenntartható világ – a jelent szennyezzük, a jövőt felemésztjük</a:t>
            </a:r>
          </a:p>
          <a:p>
            <a:pPr lvl="2">
              <a:defRPr/>
            </a:pPr>
            <a:endParaRPr lang="hu-HU" sz="2400" dirty="0"/>
          </a:p>
          <a:p>
            <a:pPr lvl="2">
              <a:defRPr/>
            </a:pPr>
            <a:r>
              <a:rPr lang="hu-HU" sz="2400" dirty="0" smtClean="0"/>
              <a:t>Az országok közötti globális versenyben az országok közötti  egyenlőtlenségek lassan csökkennek, de</a:t>
            </a:r>
          </a:p>
          <a:p>
            <a:pPr lvl="2">
              <a:defRPr/>
            </a:pPr>
            <a:endParaRPr lang="hu-HU" sz="2400" dirty="0"/>
          </a:p>
          <a:p>
            <a:pPr lvl="2">
              <a:defRPr/>
            </a:pPr>
            <a:r>
              <a:rPr lang="hu-HU" sz="2400" dirty="0"/>
              <a:t>a</a:t>
            </a:r>
            <a:r>
              <a:rPr lang="hu-HU" sz="2400" dirty="0" smtClean="0"/>
              <a:t>z országokon belüli, sok veszélyt hordozó  egyenlőtlenségek sok helyen nőnek, kivéve</a:t>
            </a:r>
          </a:p>
          <a:p>
            <a:pPr lvl="2">
              <a:defRPr/>
            </a:pPr>
            <a:endParaRPr lang="hu-HU" sz="2400" dirty="0"/>
          </a:p>
          <a:p>
            <a:pPr lvl="2">
              <a:defRPr/>
            </a:pPr>
            <a:r>
              <a:rPr lang="hu-HU" sz="2400" dirty="0"/>
              <a:t>a</a:t>
            </a:r>
            <a:r>
              <a:rPr lang="hu-HU" sz="2400" dirty="0" smtClean="0"/>
              <a:t>zokat, ahol óriási erőfeszítéssel igyekeznek menteni a jóléti államot.</a:t>
            </a:r>
          </a:p>
          <a:p>
            <a:pPr lvl="2">
              <a:defRPr/>
            </a:pPr>
            <a:endParaRPr lang="hu-HU" sz="2400" dirty="0"/>
          </a:p>
          <a:p>
            <a:pPr lvl="2">
              <a:defRPr/>
            </a:pPr>
            <a:endParaRPr lang="hu-HU" dirty="0" smtClean="0"/>
          </a:p>
          <a:p>
            <a:pPr lvl="2">
              <a:defRPr/>
            </a:pPr>
            <a:endParaRPr lang="hu-HU" dirty="0" smtClean="0"/>
          </a:p>
          <a:p>
            <a:pPr lvl="2">
              <a:defRPr/>
            </a:pPr>
            <a:r>
              <a:rPr lang="hu-HU" dirty="0" smtClean="0"/>
              <a:t> </a:t>
            </a:r>
          </a:p>
          <a:p>
            <a:pPr>
              <a:defRPr/>
            </a:pPr>
            <a:endParaRPr lang="hu-H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ím 1"/>
          <p:cNvSpPr>
            <a:spLocks noGrp="1"/>
          </p:cNvSpPr>
          <p:nvPr>
            <p:ph type="title"/>
          </p:nvPr>
        </p:nvSpPr>
        <p:spPr>
          <a:xfrm>
            <a:off x="838200" y="376238"/>
            <a:ext cx="10515600" cy="1325562"/>
          </a:xfrm>
        </p:spPr>
        <p:txBody>
          <a:bodyPr/>
          <a:lstStyle/>
          <a:p>
            <a:pPr algn="ctr"/>
            <a:r>
              <a:rPr lang="hu-HU" altLang="hu-HU" sz="3600" b="1" dirty="0" smtClean="0">
                <a:latin typeface="+mn-lt"/>
              </a:rPr>
              <a:t>Magyarország hogyan küzd meg a globális veszélyekkel?</a:t>
            </a:r>
          </a:p>
        </p:txBody>
      </p:sp>
      <p:sp>
        <p:nvSpPr>
          <p:cNvPr id="5123" name="Tartalom helye 2"/>
          <p:cNvSpPr>
            <a:spLocks noGrp="1"/>
          </p:cNvSpPr>
          <p:nvPr>
            <p:ph idx="1"/>
          </p:nvPr>
        </p:nvSpPr>
        <p:spPr>
          <a:xfrm>
            <a:off x="733425" y="1825625"/>
            <a:ext cx="10620375" cy="4351338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hu-HU" altLang="hu-HU" dirty="0" smtClean="0"/>
              <a:t>Nem elkeseríteni akarok – de a tények egy része nem biztató.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u-HU" altLang="hu-HU" dirty="0" smtClean="0"/>
              <a:t>- A környezet védelme: itt nem állunk rosszul. Az  európai csatlakozás követelményei miatt az utolsó 10 évben a legtöbb mutató javult, bár…</a:t>
            </a:r>
          </a:p>
          <a:p>
            <a:pPr>
              <a:buFontTx/>
              <a:buChar char="-"/>
            </a:pPr>
            <a:r>
              <a:rPr lang="hu-HU" altLang="hu-HU" dirty="0" smtClean="0"/>
              <a:t>Az országok közötti verseny nem alakul jól. 2006-2007-ig elég lendületes volt a növekedés, Európához is kicsit közeledtünk. A visegrádi négyek közt „Éllovasnak” számítottunk,  vagy elől, vagy  a másodikak voltunk Csehország mögött.</a:t>
            </a:r>
          </a:p>
          <a:p>
            <a:pPr marL="0" indent="0">
              <a:buNone/>
            </a:pPr>
            <a:r>
              <a:rPr lang="hu-HU" altLang="hu-HU" dirty="0" smtClean="0"/>
              <a:t>   </a:t>
            </a:r>
            <a:r>
              <a:rPr lang="hu-HU" altLang="hu-HU" b="1" dirty="0" smtClean="0"/>
              <a:t>2010 óta egyre jobban lemaradunk nemcsak Csehország, hanem a rohamosan növekvő Lengyelország és Szlovákia mögött is, termelésben is, fogyasztásban is.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hu-HU" altLang="hu-HU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ím 1"/>
          <p:cNvSpPr>
            <a:spLocks noGrp="1"/>
          </p:cNvSpPr>
          <p:nvPr>
            <p:ph type="title"/>
          </p:nvPr>
        </p:nvSpPr>
        <p:spPr>
          <a:xfrm>
            <a:off x="800100" y="313690"/>
            <a:ext cx="10515600" cy="1325563"/>
          </a:xfrm>
        </p:spPr>
        <p:txBody>
          <a:bodyPr/>
          <a:lstStyle/>
          <a:p>
            <a:pPr algn="ctr"/>
            <a:r>
              <a:rPr lang="hu-HU" altLang="hu-HU" sz="3600" b="1" dirty="0" smtClean="0">
                <a:latin typeface="+mn-lt"/>
              </a:rPr>
              <a:t>Egyenlőtlenség és szegénység Magyarországon,</a:t>
            </a:r>
            <a:br>
              <a:rPr lang="hu-HU" altLang="hu-HU" sz="3600" b="1" dirty="0" smtClean="0">
                <a:latin typeface="+mn-lt"/>
              </a:rPr>
            </a:br>
            <a:r>
              <a:rPr lang="hu-HU" altLang="hu-HU" sz="3600" b="1" dirty="0" smtClean="0">
                <a:latin typeface="+mn-lt"/>
              </a:rPr>
              <a:t>2006-2014</a:t>
            </a:r>
            <a:r>
              <a:rPr lang="hu-HU" altLang="hu-HU" sz="3600" b="1" dirty="0" smtClean="0"/>
              <a:t/>
            </a:r>
            <a:br>
              <a:rPr lang="hu-HU" altLang="hu-HU" sz="3600" b="1" dirty="0" smtClean="0"/>
            </a:br>
            <a:endParaRPr lang="hu-HU" altLang="hu-HU" sz="3600" b="1" dirty="0" smtClean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1314450" y="1690688"/>
          <a:ext cx="9486901" cy="42243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04721"/>
                <a:gridCol w="996436"/>
                <a:gridCol w="996436"/>
                <a:gridCol w="996436"/>
                <a:gridCol w="996436"/>
                <a:gridCol w="996436"/>
              </a:tblGrid>
              <a:tr h="2846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Mutató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2006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2008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2010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2012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2014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692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Szegénységi </a:t>
                      </a:r>
                      <a:r>
                        <a:rPr lang="hu-HU" sz="1800" dirty="0" err="1">
                          <a:effectLst/>
                        </a:rPr>
                        <a:t>küszöbhavi</a:t>
                      </a:r>
                      <a:r>
                        <a:rPr lang="hu-HU" sz="1800" dirty="0">
                          <a:effectLst/>
                        </a:rPr>
                        <a:t>  értéke egy személyes háztartás esetén, forint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47 743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55 296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59 441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66 399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67 747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46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Szegénységi arány, %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16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12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12,3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14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14,6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46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Jövedelemeloszlás egyenlőtlensége (Gini)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33,3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25,2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24,1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26,9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27,9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692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Szegénységi arány a gyermekes háztartások néhány csoportjában, %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hu-HU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hu-HU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hu-HU" sz="1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hu-HU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hu-HU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846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Egy felnőtt gyermek(ek)kel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39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33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28,1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29,5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29,7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46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Két felnőtt, 1 gyermekkel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14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11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10,5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12,6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13,2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46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Két felnőtt, 2 gyermekkel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18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16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14,6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13,5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14,2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46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Két felnőtt, 3 és több gyermekkel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33,2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28,7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27,8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32,4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31,5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934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Egyéb gyermekes háztartások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14,7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11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14,3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18,4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23,9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ím 1"/>
          <p:cNvSpPr>
            <a:spLocks noGrp="1"/>
          </p:cNvSpPr>
          <p:nvPr>
            <p:ph type="title"/>
          </p:nvPr>
        </p:nvSpPr>
        <p:spPr>
          <a:xfrm>
            <a:off x="1676400" y="365125"/>
            <a:ext cx="10515600" cy="1325563"/>
          </a:xfrm>
        </p:spPr>
        <p:txBody>
          <a:bodyPr/>
          <a:lstStyle/>
          <a:p>
            <a:pPr eaLnBrk="1" hangingPunct="1"/>
            <a:endParaRPr lang="en-GB" altLang="hu-HU" dirty="0" smtClean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441012"/>
              </p:ext>
            </p:extLst>
          </p:nvPr>
        </p:nvGraphicFramePr>
        <p:xfrm>
          <a:off x="-279216" y="0"/>
          <a:ext cx="11276682" cy="5811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altLang="hu-HU" smtClean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0660971"/>
              </p:ext>
            </p:extLst>
          </p:nvPr>
        </p:nvGraphicFramePr>
        <p:xfrm>
          <a:off x="838200" y="365125"/>
          <a:ext cx="10515600" cy="5811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altLang="hu-HU" smtClean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4069099"/>
              </p:ext>
            </p:extLst>
          </p:nvPr>
        </p:nvGraphicFramePr>
        <p:xfrm>
          <a:off x="838200" y="365125"/>
          <a:ext cx="10515600" cy="5811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altLang="hu-HU" b="1" dirty="0" smtClean="0">
                <a:latin typeface="Calibri "/>
              </a:rPr>
              <a:t> </a:t>
            </a:r>
            <a:r>
              <a:rPr lang="hu-HU" altLang="hu-HU" sz="4000" b="1" dirty="0" smtClean="0">
                <a:latin typeface="Calibri "/>
              </a:rPr>
              <a:t>Biztos, hogy jó úton járunk? </a:t>
            </a:r>
          </a:p>
        </p:txBody>
      </p:sp>
      <p:sp>
        <p:nvSpPr>
          <p:cNvPr id="14339" name="Téglalap 3"/>
          <p:cNvSpPr>
            <a:spLocks noChangeArrowheads="1"/>
          </p:cNvSpPr>
          <p:nvPr/>
        </p:nvSpPr>
        <p:spPr bwMode="auto">
          <a:xfrm>
            <a:off x="946150" y="1720850"/>
            <a:ext cx="10644188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u-HU" altLang="hu-HU" sz="20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„</a:t>
            </a:r>
            <a:r>
              <a:rPr lang="hu-HU" altLang="hu-HU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Magyarország jó úton jár, hiszen uniós szinten a legjobban teljesít a munkanélküliség csökkentésében, a munkanélküliség 7% </a:t>
            </a:r>
            <a:r>
              <a:rPr lang="hu-HU" altLang="hu-HU" dirty="0" err="1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-ra</a:t>
            </a:r>
            <a:r>
              <a:rPr lang="hu-HU" altLang="hu-HU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süllyedt, és már hónapok óta tartósan 4 millió fölött van a foglalkoztatottak száma. Egyre több családban váltja fel a segélyt a fizetés, a szociális rendszer átalakítása is ezt ösztönzi. A családok megélhetését ma rezsicsökkentés, családi adórendszer, béremelések, ingyenes gyermekétkeztetés és tankönyvellátás, értékálló fizetések és nyugdíj segíti. ... </a:t>
            </a:r>
            <a:r>
              <a:rPr lang="hu-HU" altLang="hu-HU" b="1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Magyarország ma kifelé tart a szegénységből és a reménytelenségből, a tartós gazdasági növekedés és minden idők legnagyobb gazdasági fejlesztési programja több munkahelyet és jobb megélhetést garantál a magyaroknak.”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u-HU" altLang="hu-HU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(Fidesz frakció közleménye, 2015. február 10.)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ím 1"/>
          <p:cNvSpPr>
            <a:spLocks noGrp="1"/>
          </p:cNvSpPr>
          <p:nvPr>
            <p:ph type="title"/>
          </p:nvPr>
        </p:nvSpPr>
        <p:spPr>
          <a:xfrm>
            <a:off x="838200" y="398463"/>
            <a:ext cx="10515600" cy="1325562"/>
          </a:xfrm>
        </p:spPr>
        <p:txBody>
          <a:bodyPr/>
          <a:lstStyle/>
          <a:p>
            <a:pPr algn="ctr"/>
            <a:r>
              <a:rPr lang="hu-HU" altLang="hu-HU" sz="4000" b="1" dirty="0" smtClean="0">
                <a:latin typeface="+mn-lt"/>
              </a:rPr>
              <a:t>„Segély helyett  munka kell” – de van-e?</a:t>
            </a:r>
          </a:p>
        </p:txBody>
      </p:sp>
      <p:sp>
        <p:nvSpPr>
          <p:cNvPr id="16387" name="Téglalap 3"/>
          <p:cNvSpPr>
            <a:spLocks noChangeArrowheads="1"/>
          </p:cNvSpPr>
          <p:nvPr/>
        </p:nvSpPr>
        <p:spPr bwMode="auto">
          <a:xfrm>
            <a:off x="838200" y="1582738"/>
            <a:ext cx="10939463" cy="526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u-HU" alt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„Ha nehéz is, be kell ismernünk, hogy a jóléti állam fogalmának vége. Helyette munkaalapú (</a:t>
            </a:r>
            <a:r>
              <a:rPr lang="hu-HU" alt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workfare</a:t>
            </a:r>
            <a:r>
              <a:rPr lang="hu-HU" alt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államot kell felépítenünk, a jogokra épülő jogosultságot   érdem-alapú jogosultsággal kell helyettesítenünk.  Magyarországon erre igazi kísérletet tettünk</a:t>
            </a:r>
            <a:r>
              <a:rPr lang="hu-HU" alt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…Eltöröltük a régi adórendszert, ami büntette a </a:t>
            </a:r>
            <a:r>
              <a:rPr lang="hu-HU" altLang="hu-H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munkát..Bevezettük</a:t>
            </a:r>
            <a:r>
              <a:rPr lang="hu-HU" alt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Európa valószínűleg legrugalmasabb Munka Törvénykönyvét; átalakítottuk a felsőoktatást és a szakképzést, hogy megfeleljünk az üzleti szféra igényeinek. …úgy alakítottuk át az egész szociális rendszert, hogy az többé senkit nem tart vissza a munkától.”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hu-HU" alt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u-HU" alt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Van-e, lesz-e munka? </a:t>
            </a:r>
            <a:endParaRPr lang="hu-HU" alt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hu-HU" alt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514</TotalTime>
  <Words>926</Words>
  <Application>Microsoft Office PowerPoint</Application>
  <PresentationFormat>Szélesvásznú</PresentationFormat>
  <Paragraphs>137</Paragraphs>
  <Slides>14</Slides>
  <Notes>8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</vt:lpstr>
      <vt:lpstr>Calibri  (Címsorok)</vt:lpstr>
      <vt:lpstr>Calibri Light</vt:lpstr>
      <vt:lpstr>Times New Roman</vt:lpstr>
      <vt:lpstr>Office-téma</vt:lpstr>
      <vt:lpstr>Szegénység, kirekesztés, társadalompolitika</vt:lpstr>
      <vt:lpstr>Mit jelent a globalizálódó világ?</vt:lpstr>
      <vt:lpstr>Magyarország hogyan küzd meg a globális veszélyekkel?</vt:lpstr>
      <vt:lpstr>Egyenlőtlenség és szegénység Magyarországon, 2006-2014 </vt:lpstr>
      <vt:lpstr>PowerPoint bemutató</vt:lpstr>
      <vt:lpstr>PowerPoint bemutató</vt:lpstr>
      <vt:lpstr>PowerPoint bemutató</vt:lpstr>
      <vt:lpstr> Biztos, hogy jó úton járunk? </vt:lpstr>
      <vt:lpstr>„Segély helyett  munka kell” – de van-e?</vt:lpstr>
      <vt:lpstr> Jóléti kiadások alakulása Magyarországon a válság előtt-után: a jóléti állam leépítése </vt:lpstr>
      <vt:lpstr>    Az új politika sajátosságai, következményei</vt:lpstr>
      <vt:lpstr>Az iskolázás hanyatlása</vt:lpstr>
      <vt:lpstr>PowerPoint bemutató</vt:lpstr>
      <vt:lpstr>Mit tehet a szociális munkás                                     és a  szociális munka?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User</dc:creator>
  <cp:lastModifiedBy>Ferge Zsuzsa</cp:lastModifiedBy>
  <cp:revision>45</cp:revision>
  <dcterms:created xsi:type="dcterms:W3CDTF">2015-02-07T15:56:02Z</dcterms:created>
  <dcterms:modified xsi:type="dcterms:W3CDTF">2015-10-15T09:24:15Z</dcterms:modified>
</cp:coreProperties>
</file>